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6" r:id="rId6"/>
    <p:sldId id="265" r:id="rId7"/>
    <p:sldId id="264" r:id="rId8"/>
    <p:sldId id="262" r:id="rId9"/>
    <p:sldId id="263" r:id="rId10"/>
    <p:sldId id="297" r:id="rId11"/>
    <p:sldId id="267" r:id="rId12"/>
    <p:sldId id="271" r:id="rId13"/>
    <p:sldId id="270" r:id="rId14"/>
    <p:sldId id="269" r:id="rId15"/>
    <p:sldId id="268" r:id="rId16"/>
    <p:sldId id="302" r:id="rId17"/>
    <p:sldId id="273" r:id="rId18"/>
    <p:sldId id="272" r:id="rId19"/>
    <p:sldId id="274" r:id="rId20"/>
    <p:sldId id="324" r:id="rId21"/>
    <p:sldId id="275" r:id="rId22"/>
    <p:sldId id="276" r:id="rId23"/>
    <p:sldId id="277" r:id="rId24"/>
    <p:sldId id="301" r:id="rId25"/>
    <p:sldId id="321" r:id="rId26"/>
    <p:sldId id="278" r:id="rId27"/>
    <p:sldId id="303" r:id="rId28"/>
    <p:sldId id="323" r:id="rId29"/>
    <p:sldId id="322" r:id="rId30"/>
    <p:sldId id="305" r:id="rId31"/>
    <p:sldId id="311" r:id="rId32"/>
    <p:sldId id="306" r:id="rId33"/>
    <p:sldId id="307" r:id="rId34"/>
    <p:sldId id="308" r:id="rId35"/>
    <p:sldId id="309" r:id="rId36"/>
    <p:sldId id="310" r:id="rId37"/>
    <p:sldId id="304" r:id="rId38"/>
    <p:sldId id="290" r:id="rId39"/>
    <p:sldId id="298" r:id="rId40"/>
    <p:sldId id="279" r:id="rId41"/>
    <p:sldId id="317" r:id="rId42"/>
    <p:sldId id="280" r:id="rId43"/>
    <p:sldId id="281" r:id="rId44"/>
    <p:sldId id="318" r:id="rId45"/>
    <p:sldId id="319" r:id="rId46"/>
    <p:sldId id="282" r:id="rId47"/>
    <p:sldId id="283" r:id="rId48"/>
    <p:sldId id="295" r:id="rId49"/>
    <p:sldId id="320" r:id="rId50"/>
    <p:sldId id="294" r:id="rId51"/>
    <p:sldId id="292" r:id="rId52"/>
    <p:sldId id="312" r:id="rId53"/>
    <p:sldId id="313" r:id="rId54"/>
    <p:sldId id="315" r:id="rId55"/>
    <p:sldId id="314" r:id="rId56"/>
    <p:sldId id="316" r:id="rId57"/>
    <p:sldId id="300" r:id="rId58"/>
    <p:sldId id="284" r:id="rId59"/>
    <p:sldId id="299" r:id="rId60"/>
    <p:sldId id="287" r:id="rId61"/>
    <p:sldId id="285" r:id="rId62"/>
    <p:sldId id="286" r:id="rId63"/>
    <p:sldId id="291" r:id="rId64"/>
    <p:sldId id="289" r:id="rId65"/>
    <p:sldId id="288" r:id="rId6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5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96AE-9A94-4AB5-AAD0-FD1BCC8B9DD7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ECD87-868D-438E-84EC-D533B403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1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96AE-9A94-4AB5-AAD0-FD1BCC8B9DD7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ECD87-868D-438E-84EC-D533B403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8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96AE-9A94-4AB5-AAD0-FD1BCC8B9DD7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ECD87-868D-438E-84EC-D533B403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18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96AE-9A94-4AB5-AAD0-FD1BCC8B9DD7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ECD87-868D-438E-84EC-D533B403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2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96AE-9A94-4AB5-AAD0-FD1BCC8B9DD7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ECD87-868D-438E-84EC-D533B403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2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96AE-9A94-4AB5-AAD0-FD1BCC8B9DD7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ECD87-868D-438E-84EC-D533B403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99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96AE-9A94-4AB5-AAD0-FD1BCC8B9DD7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ECD87-868D-438E-84EC-D533B403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1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96AE-9A94-4AB5-AAD0-FD1BCC8B9DD7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ECD87-868D-438E-84EC-D533B403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8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96AE-9A94-4AB5-AAD0-FD1BCC8B9DD7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ECD87-868D-438E-84EC-D533B403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0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96AE-9A94-4AB5-AAD0-FD1BCC8B9DD7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ECD87-868D-438E-84EC-D533B403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7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96AE-9A94-4AB5-AAD0-FD1BCC8B9DD7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ECD87-868D-438E-84EC-D533B403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2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196AE-9A94-4AB5-AAD0-FD1BCC8B9DD7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ECD87-868D-438E-84EC-D533B4039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0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caching.com/geocache/GC20HQP_recommended-reading" TargetMode="External"/><Relationship Id="rId2" Type="http://schemas.openxmlformats.org/officeDocument/2006/relationships/hyperlink" Target="https://www.geocaching.com/geocache/GC6TR82_presidential-styl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eocaching.com/geocache/GC6ENE6_dot-number-dot-geocache" TargetMode="External"/><Relationship Id="rId5" Type="http://schemas.openxmlformats.org/officeDocument/2006/relationships/hyperlink" Target="https://www.geocaching.com/geocache/GC69WW5_who-can-solve-my-puzzle" TargetMode="External"/><Relationship Id="rId4" Type="http://schemas.openxmlformats.org/officeDocument/2006/relationships/hyperlink" Target="https://www.geocaching.com/geocache/GC4TBK4_star-trek-sudoku-ncc-1705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caching.com/geocache/GCQCKV_beyond-third-base" TargetMode="External"/><Relationship Id="rId2" Type="http://schemas.openxmlformats.org/officeDocument/2006/relationships/hyperlink" Target="https://www.geocaching.com/geocache/GC3D1AQ_jrr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eocaching.com/geocache/GC6EGBN_jenny" TargetMode="External"/><Relationship Id="rId4" Type="http://schemas.openxmlformats.org/officeDocument/2006/relationships/hyperlink" Target="https://www.geocaching.com/geocache/GC6RMCM_sue-m-moral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caching.com/geocache/GCQCKV_beyond-third-base" TargetMode="External"/><Relationship Id="rId2" Type="http://schemas.openxmlformats.org/officeDocument/2006/relationships/hyperlink" Target="https://www.geocaching.com/geocache/GC3D1AQ_jrr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eocaching.com/geocache/GC6J68E_library-of-babel" TargetMode="External"/><Relationship Id="rId5" Type="http://schemas.openxmlformats.org/officeDocument/2006/relationships/hyperlink" Target="https://www.geocaching.com/geocache/GC6EGBN_jenny" TargetMode="External"/><Relationship Id="rId4" Type="http://schemas.openxmlformats.org/officeDocument/2006/relationships/hyperlink" Target="https://www.geocaching.com/geocache/GC6RMCM_sue-m-morales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caching.com/geocache/GC67AXR_angles-and-sides" TargetMode="External"/><Relationship Id="rId2" Type="http://schemas.openxmlformats.org/officeDocument/2006/relationships/hyperlink" Target="https://www.geocaching.com/geocache/GC5MQQ6_25-or-6-to-4-by-chicag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eocaching.com/geocache/GC6M4JH_4-by-10-in-5s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ocaching.com/geocache/GC5RM9W_bolshoi-booze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caching.com/geocache/GC6QHK2_easy-mystery-spend-it-wisley-p-i-f" TargetMode="External"/><Relationship Id="rId2" Type="http://schemas.openxmlformats.org/officeDocument/2006/relationships/hyperlink" Target="https://www.geocaching.com/geocache/GC6NQVQ_lunar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ocaching.com/geocache/GC2MBEY_son-of-cowboy-kakuro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caching.com/geocache/GC43C73_ez-smiley-57?guid=03e471df-14bc-42cb-8256-246397aeaf8e" TargetMode="External"/><Relationship Id="rId2" Type="http://schemas.openxmlformats.org/officeDocument/2006/relationships/hyperlink" Target="https://www.geocaching.com/geocache/GC2MBEY_son-of-cowboy-kakuro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caching.com/geocache/GC5P6VB_age-of-empires" TargetMode="External"/><Relationship Id="rId2" Type="http://schemas.openxmlformats.org/officeDocument/2006/relationships/hyperlink" Target="https://www.geocaching.com/geocache/GC2HG30_oklahomas-rt-66-puzzle-cache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ocaching.com/geocache/GC681VV_03-k64-firefly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ocaching.com/geocache/GC6HZX7_hodor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ocaching.com/geocache/GC6W6XQ_1-800-666-ezrt?guid=09681132-7270-41a5-b3d3-968002c1583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caching.com/geocache/GC54JM7_dewey-cemetery" TargetMode="External"/><Relationship Id="rId2" Type="http://schemas.openxmlformats.org/officeDocument/2006/relationships/hyperlink" Target="https://www.geocaching.com/geocache/GCYVRG_the-bezirkle-phenomenon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caching.com/geocache/GC54JM7_dewey-cemetery" TargetMode="External"/><Relationship Id="rId2" Type="http://schemas.openxmlformats.org/officeDocument/2006/relationships/hyperlink" Target="https://www.geocaching.com/geocache/GCYVRG_the-bezirkle-phenomen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eocaching.com/geocache/GC68T91_help-fleur-morgan?guid=e1b38a2c-7ce6-4a26-b03e-8fef8974cb58" TargetMode="Externa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ocaching.com/geocache/GC6CBRX_all-hail-caesar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caching.com/geocache/GC2MJ5K_the-guardian" TargetMode="External"/><Relationship Id="rId2" Type="http://schemas.openxmlformats.org/officeDocument/2006/relationships/hyperlink" Target="https://www.geocaching.com/geocache/GC6MPMC_mental-anguish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ocaching.com/geocache/GC7259C_witness-protection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ocaching.com/geocache/GC7259C_witness-protection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ocaching.com/geocache/GC56T7M_gators-dont-like-snakes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caching.com/geocache/GC43C6M_ez-smiley-51" TargetMode="External"/><Relationship Id="rId2" Type="http://schemas.openxmlformats.org/officeDocument/2006/relationships/hyperlink" Target="https://www.geocaching.com/geocache/GC6QJ8K_joyride?guid=277bc387-a3ca-4f1e-8191-a3f9c164e972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caching.com/geocache/GCPQF0_hungry-for-a-puzzle-cache?guid=261c3229-f369-4259-9d0d-4c8279965e1e" TargetMode="External"/><Relationship Id="rId2" Type="http://schemas.openxmlformats.org/officeDocument/2006/relationships/hyperlink" Target="https://www.geocaching.com/geocache/GC6DWHB_ultr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eocaching.com/geocache/GC5E9WF_sunny-duck-duck-hun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ocaching.com/geocache/GC1YVX9_grey-matter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caching.com/geocache/GC6TFWK_uco-history" TargetMode="External"/><Relationship Id="rId2" Type="http://schemas.openxmlformats.org/officeDocument/2006/relationships/hyperlink" Target="https://www.geocaching.com/geocache/GC644PW_the-gray-code?guid=f751737a-b4f5-420a-8ba0-1f13a80e4c9a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ocaching.com/geocache/GC6GRZC_tunnel-vision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ocaching.com/geocache/GC6EZ8F_what-lies-beneath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414279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atin typeface="Arial Black" panose="020B0A04020102020204" pitchFamily="34" charset="0"/>
              </a:rPr>
              <a:t/>
            </a:r>
            <a:br>
              <a:rPr lang="en-US" sz="9600" b="1" dirty="0" smtClean="0">
                <a:latin typeface="Arial Black" panose="020B0A04020102020204" pitchFamily="34" charset="0"/>
              </a:rPr>
            </a:br>
            <a:r>
              <a:rPr lang="en-US" sz="9600" b="1" dirty="0">
                <a:latin typeface="Arial Black" panose="020B0A04020102020204" pitchFamily="34" charset="0"/>
              </a:rPr>
              <a:t/>
            </a:r>
            <a:br>
              <a:rPr lang="en-US" sz="9600" b="1" dirty="0">
                <a:latin typeface="Arial Black" panose="020B0A04020102020204" pitchFamily="34" charset="0"/>
              </a:rPr>
            </a:br>
            <a:r>
              <a:rPr lang="en-US" sz="9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Puzzled By </a:t>
            </a:r>
            <a:br>
              <a:rPr lang="en-US" sz="9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9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Puzzle Caches?</a:t>
            </a:r>
            <a:endParaRPr lang="en-US" sz="96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80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What is a Puzzle Cache?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91107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Mystery Cache – a general catch-all name for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r>
              <a:rPr lang="en-US" dirty="0" smtClean="0"/>
              <a:t> Caches.</a:t>
            </a:r>
          </a:p>
          <a:p>
            <a:r>
              <a:rPr lang="en-US" dirty="0" smtClean="0"/>
              <a:t>Challenge Cache – a variation of Mystery Cache in which the </a:t>
            </a:r>
            <a:r>
              <a:rPr lang="en-US" dirty="0" err="1" smtClean="0"/>
              <a:t>cacher</a:t>
            </a:r>
            <a:r>
              <a:rPr lang="en-US" dirty="0" smtClean="0"/>
              <a:t> must meet some reasonable geocaching-related qualification.</a:t>
            </a:r>
          </a:p>
          <a:p>
            <a:r>
              <a:rPr lang="en-US" dirty="0" smtClean="0"/>
              <a:t>Beacon Cache – utilizes a wireless beacon that transmits a brief message that is used to find the cache.</a:t>
            </a:r>
          </a:p>
          <a:p>
            <a:r>
              <a:rPr lang="en-US" dirty="0" smtClean="0"/>
              <a:t>Bonus Cache – found by gathering clues from other caches.</a:t>
            </a:r>
          </a:p>
          <a:p>
            <a:r>
              <a:rPr lang="en-US" dirty="0" smtClean="0"/>
              <a:t>Night Cache – designed to be found at night, usually by placing reflectors or placing hints readable by UV light. </a:t>
            </a:r>
          </a:p>
          <a:p>
            <a:r>
              <a:rPr lang="en-US" dirty="0"/>
              <a:t>Tunnel Crawl – the posted cords are at the entrance</a:t>
            </a:r>
            <a:r>
              <a:rPr lang="en-US" dirty="0" smtClean="0"/>
              <a:t>…</a:t>
            </a:r>
          </a:p>
          <a:p>
            <a:r>
              <a:rPr lang="en-US" b="1" dirty="0" smtClean="0"/>
              <a:t>Puzzle Cache </a:t>
            </a:r>
            <a:r>
              <a:rPr lang="en-US" dirty="0" smtClean="0"/>
              <a:t>– the </a:t>
            </a:r>
            <a:r>
              <a:rPr lang="en-US" dirty="0" err="1" smtClean="0"/>
              <a:t>cacher</a:t>
            </a:r>
            <a:r>
              <a:rPr lang="en-US" dirty="0" smtClean="0"/>
              <a:t> must solve a puzzle to obtain the coordinates of the cache.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324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Puzzle Caches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563" y="1690688"/>
            <a:ext cx="5898225" cy="197187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How do you solve Puzzle Caches?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					</a:t>
            </a:r>
            <a:endParaRPr lang="en-US" dirty="0"/>
          </a:p>
        </p:txBody>
      </p:sp>
      <p:pic>
        <p:nvPicPr>
          <p:cNvPr id="2054" name="Picture 6" descr="http://www.cachegeek.com/uploads/1/5/1/8/15181318/2633629_or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930" y="2672349"/>
            <a:ext cx="4370243" cy="364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6686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Puzzle Caches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Locate all components of the puzzle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http://images.clipartpanda.com/magnifying-glass-detective-tumblr_mcnpjvGJif1rjh42mo1_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782365"/>
            <a:ext cx="3810000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141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Puzzle Caches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Locate all components of the puzzle</a:t>
            </a:r>
          </a:p>
          <a:p>
            <a:pPr marL="0" indent="0" algn="ctr">
              <a:buNone/>
            </a:pPr>
            <a:r>
              <a:rPr lang="en-US" b="1" dirty="0" smtClean="0"/>
              <a:t>Solve the puzzle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http://bookboon.com/blog/wp-content/uploads/2012/09/critical-thou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673" y="4010967"/>
            <a:ext cx="32385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641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Puzzle Caches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Locate all components of the puzzle</a:t>
            </a:r>
          </a:p>
          <a:p>
            <a:pPr marL="0" indent="0" algn="ctr">
              <a:buNone/>
            </a:pPr>
            <a:r>
              <a:rPr lang="en-US" dirty="0" smtClean="0"/>
              <a:t>Solve the puzzle</a:t>
            </a:r>
          </a:p>
          <a:p>
            <a:pPr marL="0" indent="0" algn="ctr">
              <a:buNone/>
            </a:pPr>
            <a:r>
              <a:rPr lang="en-US" b="1" dirty="0" smtClean="0"/>
              <a:t>Find the cache!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https://www.geocaching.com/blog/wp-content/uploads/2013/02/weekly-mailer-image-2-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045" y="3582237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4949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Puzzle Caches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Locate all components of the puzzle</a:t>
            </a:r>
          </a:p>
          <a:p>
            <a:pPr marL="0" indent="0" algn="ctr">
              <a:buNone/>
            </a:pPr>
            <a:r>
              <a:rPr lang="en-US" dirty="0" smtClean="0"/>
              <a:t>Solve the puzzle</a:t>
            </a:r>
          </a:p>
          <a:p>
            <a:pPr marL="0" indent="0" algn="ctr">
              <a:buNone/>
            </a:pPr>
            <a:r>
              <a:rPr lang="en-US" dirty="0" smtClean="0"/>
              <a:t>Find the cache!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This presentation is mainly about Step One:</a:t>
            </a:r>
          </a:p>
          <a:p>
            <a:pPr marL="0" indent="0" algn="ctr">
              <a:buNone/>
            </a:pPr>
            <a:r>
              <a:rPr lang="en-US" b="1" dirty="0" smtClean="0"/>
              <a:t>locate all components of the </a:t>
            </a:r>
            <a:r>
              <a:rPr lang="en-US" b="1" dirty="0" smtClean="0"/>
              <a:t>puzzle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60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Puzzle Caches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Locate all components of the puzzle</a:t>
            </a:r>
          </a:p>
          <a:p>
            <a:pPr marL="0" indent="0" algn="ctr">
              <a:buNone/>
            </a:pPr>
            <a:r>
              <a:rPr lang="en-US" dirty="0" smtClean="0"/>
              <a:t>Solve the puzzle</a:t>
            </a:r>
          </a:p>
          <a:p>
            <a:pPr marL="0" indent="0" algn="ctr">
              <a:buNone/>
            </a:pPr>
            <a:r>
              <a:rPr lang="en-US" dirty="0" smtClean="0"/>
              <a:t>Find the cache!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Attend the Spring Event </a:t>
            </a:r>
            <a:r>
              <a:rPr lang="en-US" b="1" dirty="0" smtClean="0"/>
              <a:t>Puzzles 101 </a:t>
            </a:r>
            <a:r>
              <a:rPr lang="en-US" dirty="0" smtClean="0"/>
              <a:t>for Step Two!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440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The Puzzle Cache Clue Checklist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004925" y="1690688"/>
            <a:ext cx="9716020" cy="4911079"/>
          </a:xfrm>
        </p:spPr>
        <p:txBody>
          <a:bodyPr numCol="2">
            <a:normAutofit/>
          </a:bodyPr>
          <a:lstStyle/>
          <a:p>
            <a:r>
              <a:rPr lang="en-US" dirty="0" smtClean="0"/>
              <a:t>In Plain Sight</a:t>
            </a:r>
          </a:p>
          <a:p>
            <a:pPr lvl="1"/>
            <a:r>
              <a:rPr lang="en-US" dirty="0" smtClean="0"/>
              <a:t>Page content</a:t>
            </a:r>
          </a:p>
          <a:p>
            <a:pPr lvl="2"/>
            <a:r>
              <a:rPr lang="en-US" dirty="0" smtClean="0"/>
              <a:t>Text</a:t>
            </a:r>
          </a:p>
          <a:p>
            <a:pPr lvl="2"/>
            <a:r>
              <a:rPr lang="en-US" dirty="0" smtClean="0"/>
              <a:t>Images</a:t>
            </a:r>
          </a:p>
          <a:p>
            <a:pPr lvl="1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A cache by…</a:t>
            </a:r>
          </a:p>
          <a:p>
            <a:pPr lvl="1"/>
            <a:r>
              <a:rPr lang="en-US" dirty="0" smtClean="0"/>
              <a:t>Related Web Page</a:t>
            </a:r>
          </a:p>
          <a:p>
            <a:pPr lvl="1"/>
            <a:r>
              <a:rPr lang="en-US" dirty="0" smtClean="0"/>
              <a:t>Attributes</a:t>
            </a:r>
          </a:p>
          <a:p>
            <a:pPr lvl="1"/>
            <a:r>
              <a:rPr lang="en-US" dirty="0" smtClean="0"/>
              <a:t>Difficulty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Hidden Clues</a:t>
            </a:r>
          </a:p>
          <a:p>
            <a:pPr lvl="1"/>
            <a:r>
              <a:rPr lang="en-US" dirty="0" smtClean="0"/>
              <a:t>On The Page</a:t>
            </a:r>
          </a:p>
          <a:p>
            <a:pPr lvl="2"/>
            <a:r>
              <a:rPr lang="en-US" dirty="0" smtClean="0"/>
              <a:t>“invisible” text</a:t>
            </a:r>
          </a:p>
          <a:p>
            <a:pPr lvl="2"/>
            <a:r>
              <a:rPr lang="en-US" dirty="0" smtClean="0"/>
              <a:t>hyperlinks</a:t>
            </a:r>
          </a:p>
          <a:p>
            <a:pPr lvl="1"/>
            <a:r>
              <a:rPr lang="en-US" dirty="0" smtClean="0"/>
              <a:t>In The Images</a:t>
            </a:r>
          </a:p>
          <a:p>
            <a:pPr lvl="1"/>
            <a:r>
              <a:rPr lang="en-US" dirty="0" smtClean="0"/>
              <a:t>In the Source Code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55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“In Plain Sight” 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Sometimes all you need is right there on the page…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Presidential Style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Recommended Reading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4"/>
              </a:rPr>
              <a:t>Star Trek Sudoku: NCC-1705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5"/>
              </a:rPr>
              <a:t>Who can solve my puzzle?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6"/>
              </a:rPr>
              <a:t>dot number dot geocache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these it’s just a matter of figuring out how to solve the puzzle.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46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“In Plain Sight” </a:t>
            </a:r>
            <a:r>
              <a:rPr lang="en-US" sz="6000" b="1" dirty="0" smtClean="0"/>
              <a:t>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Look at the title…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JRRT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Beyond Third Base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4"/>
              </a:rPr>
              <a:t>Sue M. </a:t>
            </a:r>
            <a:r>
              <a:rPr lang="en-US" dirty="0" err="1" smtClean="0">
                <a:hlinkClick r:id="rId4"/>
              </a:rPr>
              <a:t>Moralés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5"/>
              </a:rPr>
              <a:t>Jenny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6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What is a Puzzle Cache?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geocache where the CO has placed nothing at the posted coordinates is a “mystery” or “puzzle” cache.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36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“In Plain Sight” </a:t>
            </a:r>
            <a:r>
              <a:rPr lang="en-US" sz="6000" b="1" dirty="0" smtClean="0"/>
              <a:t>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Look at the title…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JRRT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Beyond Third Base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4"/>
              </a:rPr>
              <a:t>Sue M. </a:t>
            </a:r>
            <a:r>
              <a:rPr lang="en-US" dirty="0" err="1" smtClean="0">
                <a:hlinkClick r:id="rId4"/>
              </a:rPr>
              <a:t>Moralés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5"/>
              </a:rPr>
              <a:t>Jenny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Googling the title is occasionally productive…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6"/>
              </a:rPr>
              <a:t>Library of Babel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0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“In Plain Sight” </a:t>
            </a:r>
            <a:r>
              <a:rPr lang="en-US" sz="6000" b="1" dirty="0" smtClean="0"/>
              <a:t>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Occasionally “A cache by…” will provide a clue…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25 or 6 to 4, by Chicago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Angles and Sides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>
                <a:hlinkClick r:id="rId4"/>
              </a:rPr>
              <a:t>4 by 10 in 5's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84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“In Plain Sight” </a:t>
            </a:r>
            <a:r>
              <a:rPr lang="en-US" sz="6000" b="1" dirty="0" smtClean="0"/>
              <a:t>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Sometimes both title and “A cache by…”!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err="1" smtClean="0">
                <a:hlinkClick r:id="rId2"/>
              </a:rPr>
              <a:t>boLshoi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boozE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0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“In Plain Sight” </a:t>
            </a:r>
            <a:r>
              <a:rPr lang="en-US" sz="6000" b="1" dirty="0" smtClean="0"/>
              <a:t>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If there is a “Related Web Page” check it out!</a:t>
            </a:r>
          </a:p>
          <a:p>
            <a:endParaRPr lang="en-US" dirty="0"/>
          </a:p>
          <a:p>
            <a:pPr marL="457200" lvl="1" indent="0" algn="ctr">
              <a:buNone/>
            </a:pPr>
            <a:r>
              <a:rPr lang="en-US" sz="2800" dirty="0" smtClean="0">
                <a:hlinkClick r:id="rId2"/>
              </a:rPr>
              <a:t>L•U•N•A•R</a:t>
            </a:r>
            <a:endParaRPr lang="en-US" sz="2800" dirty="0" smtClean="0"/>
          </a:p>
          <a:p>
            <a:pPr marL="457200" lvl="1" indent="0" algn="ctr">
              <a:buNone/>
            </a:pPr>
            <a:r>
              <a:rPr lang="en-US" sz="2800" dirty="0" smtClean="0">
                <a:hlinkClick r:id="rId3"/>
              </a:rPr>
              <a:t>EASY Mystery, Spend it Wisely P.I.F.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15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“In Plain Sight” </a:t>
            </a:r>
            <a:r>
              <a:rPr lang="en-US" sz="6000" b="1" dirty="0" smtClean="0"/>
              <a:t>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Also check the Image Gallery.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Some are obvious…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Son </a:t>
            </a:r>
            <a:r>
              <a:rPr lang="en-US" dirty="0">
                <a:hlinkClick r:id="rId2"/>
              </a:rPr>
              <a:t>of Cowboy </a:t>
            </a:r>
            <a:r>
              <a:rPr lang="en-US" dirty="0" err="1">
                <a:hlinkClick r:id="rId2"/>
              </a:rPr>
              <a:t>Kakuro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2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“In Plain Sight” </a:t>
            </a:r>
            <a:r>
              <a:rPr lang="en-US" sz="6000" b="1" dirty="0" smtClean="0"/>
              <a:t>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Also check the Image Gallery.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Some are obvious…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Son </a:t>
            </a:r>
            <a:r>
              <a:rPr lang="en-US" dirty="0">
                <a:hlinkClick r:id="rId2"/>
              </a:rPr>
              <a:t>of Cowboy </a:t>
            </a:r>
            <a:r>
              <a:rPr lang="en-US" dirty="0" err="1">
                <a:hlinkClick r:id="rId2"/>
              </a:rPr>
              <a:t>Kakuro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Others, not so much…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EZ Smiley #57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34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“In Plain Sight” </a:t>
            </a:r>
            <a:r>
              <a:rPr lang="en-US" sz="6000" b="1" dirty="0" smtClean="0"/>
              <a:t>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Are there </a:t>
            </a:r>
            <a:r>
              <a:rPr lang="en-US" dirty="0" smtClean="0"/>
              <a:t>background images </a:t>
            </a:r>
            <a:r>
              <a:rPr lang="en-US" dirty="0" smtClean="0"/>
              <a:t>on the cache page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Oklahoma's Rt. 66 Puzzle Cache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Age of Empires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504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“In Plain Sight” </a:t>
            </a:r>
            <a:r>
              <a:rPr lang="en-US" sz="6000" b="1" dirty="0" smtClean="0"/>
              <a:t>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Copy the image to the desktop, then drag into Google Image </a:t>
            </a:r>
            <a:r>
              <a:rPr lang="en-US" dirty="0" smtClean="0"/>
              <a:t>Search.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03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“In Plain Sight” </a:t>
            </a:r>
            <a:r>
              <a:rPr lang="en-US" sz="6000" b="1" dirty="0" smtClean="0"/>
              <a:t>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Copy the image to the desktop, then drag into Google Image </a:t>
            </a:r>
            <a:r>
              <a:rPr lang="en-US" dirty="0" smtClean="0"/>
              <a:t>Search.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 background image might be in the Image Gallery.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65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“In Plain Sight” </a:t>
            </a:r>
            <a:r>
              <a:rPr lang="en-US" sz="6000" b="1" dirty="0" smtClean="0"/>
              <a:t>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Copy the image to the desktop, then drag into Google Image </a:t>
            </a:r>
            <a:r>
              <a:rPr lang="en-US" dirty="0" smtClean="0"/>
              <a:t>Search.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 background image might be in the Image Gallery.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Otherwise you might have to look for it in the source code.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58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What is a Puzzle Cache?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geocache where the CO has placed nothing at the posted coordinates is a “mystery” or “puzzle” cache.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5131" y="3125643"/>
            <a:ext cx="6924675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1718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“In Plain Sight” </a:t>
            </a:r>
            <a:r>
              <a:rPr lang="en-US" sz="6000" b="1" dirty="0" smtClean="0"/>
              <a:t>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Check The Source Code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81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“In Plain Sight” </a:t>
            </a:r>
            <a:r>
              <a:rPr lang="en-US" sz="6000" b="1" dirty="0" smtClean="0"/>
              <a:t>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Check The Source Code</a:t>
            </a:r>
          </a:p>
          <a:p>
            <a:endParaRPr lang="en-US" dirty="0" smtClean="0"/>
          </a:p>
          <a:p>
            <a:r>
              <a:rPr lang="en-US" dirty="0" smtClean="0"/>
              <a:t>“View Page Source” </a:t>
            </a:r>
          </a:p>
        </p:txBody>
      </p:sp>
    </p:spTree>
    <p:extLst>
      <p:ext uri="{BB962C8B-B14F-4D97-AF65-F5344CB8AC3E}">
        <p14:creationId xmlns:p14="http://schemas.microsoft.com/office/powerpoint/2010/main" val="238567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“In Plain Sight” </a:t>
            </a:r>
            <a:r>
              <a:rPr lang="en-US" sz="6000" b="1" dirty="0" smtClean="0"/>
              <a:t>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Check The Source Code</a:t>
            </a:r>
          </a:p>
          <a:p>
            <a:endParaRPr lang="en-US" dirty="0" smtClean="0"/>
          </a:p>
          <a:p>
            <a:r>
              <a:rPr lang="en-US" dirty="0" smtClean="0"/>
              <a:t>“View Page Source” </a:t>
            </a:r>
          </a:p>
          <a:p>
            <a:pPr lvl="1"/>
            <a:r>
              <a:rPr lang="en-US" dirty="0" smtClean="0"/>
              <a:t>(often this is an option when you right-click on the page)</a:t>
            </a:r>
          </a:p>
        </p:txBody>
      </p:sp>
    </p:spTree>
    <p:extLst>
      <p:ext uri="{BB962C8B-B14F-4D97-AF65-F5344CB8AC3E}">
        <p14:creationId xmlns:p14="http://schemas.microsoft.com/office/powerpoint/2010/main" val="25381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“In Plain Sight” </a:t>
            </a:r>
            <a:r>
              <a:rPr lang="en-US" sz="6000" b="1" dirty="0" smtClean="0"/>
              <a:t>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Check The Source Code</a:t>
            </a:r>
          </a:p>
          <a:p>
            <a:endParaRPr lang="en-US" dirty="0" smtClean="0"/>
          </a:p>
          <a:p>
            <a:r>
              <a:rPr lang="en-US" dirty="0" smtClean="0"/>
              <a:t>“View Page Source” </a:t>
            </a:r>
          </a:p>
          <a:p>
            <a:pPr lvl="1"/>
            <a:r>
              <a:rPr lang="en-US" dirty="0" smtClean="0"/>
              <a:t>(often this is an option when you right-click on the page)</a:t>
            </a:r>
          </a:p>
          <a:p>
            <a:r>
              <a:rPr lang="en-US" dirty="0" smtClean="0"/>
              <a:t>Search for </a:t>
            </a:r>
            <a:r>
              <a:rPr lang="en-US" b="1" dirty="0" smtClean="0"/>
              <a:t>Background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2841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“In Plain Sight” </a:t>
            </a:r>
            <a:r>
              <a:rPr lang="en-US" sz="6000" b="1" dirty="0" smtClean="0"/>
              <a:t>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Check The Source Code</a:t>
            </a:r>
          </a:p>
          <a:p>
            <a:endParaRPr lang="en-US" dirty="0" smtClean="0"/>
          </a:p>
          <a:p>
            <a:r>
              <a:rPr lang="en-US" dirty="0" smtClean="0"/>
              <a:t>“View Page Source” </a:t>
            </a:r>
          </a:p>
          <a:p>
            <a:pPr lvl="1"/>
            <a:r>
              <a:rPr lang="en-US" dirty="0" smtClean="0"/>
              <a:t>(often this is an option when you right-click on the page)</a:t>
            </a:r>
          </a:p>
          <a:p>
            <a:r>
              <a:rPr lang="en-US" dirty="0" smtClean="0"/>
              <a:t>Search for </a:t>
            </a:r>
            <a:r>
              <a:rPr lang="en-US" b="1" dirty="0" smtClean="0"/>
              <a:t>Background</a:t>
            </a:r>
          </a:p>
          <a:p>
            <a:r>
              <a:rPr lang="en-US" dirty="0" smtClean="0"/>
              <a:t>Find the link for the background image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542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“In Plain Sight” </a:t>
            </a:r>
            <a:r>
              <a:rPr lang="en-US" sz="6000" b="1" dirty="0" smtClean="0"/>
              <a:t>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Check The Source Code</a:t>
            </a:r>
          </a:p>
          <a:p>
            <a:endParaRPr lang="en-US" dirty="0" smtClean="0"/>
          </a:p>
          <a:p>
            <a:r>
              <a:rPr lang="en-US" dirty="0" smtClean="0"/>
              <a:t>“View Page Source” </a:t>
            </a:r>
          </a:p>
          <a:p>
            <a:pPr lvl="1"/>
            <a:r>
              <a:rPr lang="en-US" dirty="0" smtClean="0"/>
              <a:t>(often this is an option when you right-click on the page)</a:t>
            </a:r>
          </a:p>
          <a:p>
            <a:r>
              <a:rPr lang="en-US" dirty="0" smtClean="0"/>
              <a:t>Search for </a:t>
            </a:r>
            <a:r>
              <a:rPr lang="en-US" b="1" dirty="0" smtClean="0"/>
              <a:t>Background</a:t>
            </a:r>
          </a:p>
          <a:p>
            <a:r>
              <a:rPr lang="en-US" dirty="0" smtClean="0"/>
              <a:t>Find the link for the background image</a:t>
            </a:r>
          </a:p>
          <a:p>
            <a:r>
              <a:rPr lang="en-US" dirty="0" smtClean="0"/>
              <a:t>Open the image in a new tab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57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“In Plain Sight” </a:t>
            </a:r>
            <a:r>
              <a:rPr lang="en-US" sz="6000" b="1" dirty="0" smtClean="0"/>
              <a:t>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Check The Source Code</a:t>
            </a:r>
          </a:p>
          <a:p>
            <a:endParaRPr lang="en-US" dirty="0" smtClean="0"/>
          </a:p>
          <a:p>
            <a:r>
              <a:rPr lang="en-US" dirty="0" smtClean="0"/>
              <a:t>“View Page Source” </a:t>
            </a:r>
          </a:p>
          <a:p>
            <a:pPr lvl="1"/>
            <a:r>
              <a:rPr lang="en-US" dirty="0" smtClean="0"/>
              <a:t>(often this is an option when you right-click on the page)</a:t>
            </a:r>
          </a:p>
          <a:p>
            <a:r>
              <a:rPr lang="en-US" dirty="0" smtClean="0"/>
              <a:t>Search for </a:t>
            </a:r>
            <a:r>
              <a:rPr lang="en-US" b="1" dirty="0" smtClean="0"/>
              <a:t>Background</a:t>
            </a:r>
          </a:p>
          <a:p>
            <a:r>
              <a:rPr lang="en-US" dirty="0" smtClean="0"/>
              <a:t>Find the link for the background image</a:t>
            </a:r>
          </a:p>
          <a:p>
            <a:r>
              <a:rPr lang="en-US" dirty="0" smtClean="0"/>
              <a:t>Open the image in a new tab</a:t>
            </a:r>
          </a:p>
          <a:p>
            <a:r>
              <a:rPr lang="en-US" dirty="0" smtClean="0"/>
              <a:t>Now you can search for that image, print it, or whatever…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586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“In Plain Sight” </a:t>
            </a:r>
            <a:r>
              <a:rPr lang="en-US" sz="6000" b="1" dirty="0" smtClean="0"/>
              <a:t>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Be </a:t>
            </a:r>
            <a:r>
              <a:rPr lang="en-US" dirty="0" smtClean="0"/>
              <a:t>wary of distractors…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03-K64-Firefly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62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“In Plain Sight” </a:t>
            </a:r>
            <a:r>
              <a:rPr lang="en-US" sz="6000" b="1" dirty="0" smtClean="0"/>
              <a:t>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What is the Difficulty rating?</a:t>
            </a:r>
          </a:p>
          <a:p>
            <a:endParaRPr lang="en-US" dirty="0"/>
          </a:p>
          <a:p>
            <a:pPr marL="457200" lvl="1" indent="0" algn="ctr">
              <a:buNone/>
            </a:pPr>
            <a:r>
              <a:rPr lang="en-US" sz="2800" dirty="0" err="1" smtClean="0">
                <a:hlinkClick r:id="rId2"/>
              </a:rPr>
              <a:t>Hodor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16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QUIZ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Where is the puzzle?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1-800-666-EZRT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94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What is a Puzzle Cache?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911079"/>
          </a:xfrm>
        </p:spPr>
        <p:txBody>
          <a:bodyPr/>
          <a:lstStyle/>
          <a:p>
            <a:r>
              <a:rPr lang="en-US" b="1" dirty="0" smtClean="0"/>
              <a:t>Mystery Cache </a:t>
            </a:r>
            <a:r>
              <a:rPr lang="en-US" dirty="0" smtClean="0"/>
              <a:t>– a general catch-all name for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r>
              <a:rPr lang="en-US" dirty="0" smtClean="0"/>
              <a:t> Caches.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3061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“Hidden Clues” 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Highlight the page!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The </a:t>
            </a:r>
            <a:r>
              <a:rPr lang="en-US" dirty="0" err="1" smtClean="0">
                <a:hlinkClick r:id="rId2"/>
              </a:rPr>
              <a:t>Bezirkle</a:t>
            </a:r>
            <a:r>
              <a:rPr lang="en-US" dirty="0" smtClean="0">
                <a:hlinkClick r:id="rId2"/>
              </a:rPr>
              <a:t> Phenomenon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Dewey Cemetery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86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“Hidden Clues” 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Highlight the page!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The </a:t>
            </a:r>
            <a:r>
              <a:rPr lang="en-US" dirty="0" err="1" smtClean="0">
                <a:hlinkClick r:id="rId2"/>
              </a:rPr>
              <a:t>Bezirkle</a:t>
            </a:r>
            <a:r>
              <a:rPr lang="en-US" dirty="0" smtClean="0">
                <a:hlinkClick r:id="rId2"/>
              </a:rPr>
              <a:t> Phenomenon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Dewey Cemetery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 hidden clue can be subtle…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4"/>
              </a:rPr>
              <a:t>Help Fleur Morgan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31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“Hidden Clues” 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Multiple Techniques Required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Find the linked clue, </a:t>
            </a:r>
            <a:r>
              <a:rPr lang="en-US" i="1" dirty="0" smtClean="0"/>
              <a:t>and</a:t>
            </a:r>
            <a:r>
              <a:rPr lang="en-US" dirty="0"/>
              <a:t> </a:t>
            </a:r>
            <a:r>
              <a:rPr lang="en-US" dirty="0" smtClean="0"/>
              <a:t>highlight the </a:t>
            </a:r>
            <a:r>
              <a:rPr lang="en-US" dirty="0" smtClean="0"/>
              <a:t>page.</a:t>
            </a: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All Hail Caesar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62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“Hidden Clues” 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Text Incorporated </a:t>
            </a:r>
            <a:r>
              <a:rPr lang="en-US" i="1" dirty="0" smtClean="0"/>
              <a:t>Into</a:t>
            </a:r>
            <a:r>
              <a:rPr lang="en-US" dirty="0" smtClean="0"/>
              <a:t> Images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Mental Anguish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The Guardian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Search for the image and compare to what you found </a:t>
            </a:r>
            <a:r>
              <a:rPr lang="en-US" dirty="0" smtClean="0"/>
              <a:t>online.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Copy the image into </a:t>
            </a:r>
            <a:r>
              <a:rPr lang="en-US" dirty="0" smtClean="0"/>
              <a:t>a graphics program </a:t>
            </a:r>
            <a:r>
              <a:rPr lang="en-US" dirty="0" smtClean="0"/>
              <a:t>and examine every detail!</a:t>
            </a:r>
          </a:p>
        </p:txBody>
      </p:sp>
    </p:spTree>
    <p:extLst>
      <p:ext uri="{BB962C8B-B14F-4D97-AF65-F5344CB8AC3E}">
        <p14:creationId xmlns:p14="http://schemas.microsoft.com/office/powerpoint/2010/main" val="74836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“Hidden Clues” 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Text Incorporated </a:t>
            </a:r>
            <a:r>
              <a:rPr lang="en-US" i="1" dirty="0" smtClean="0"/>
              <a:t>Into</a:t>
            </a:r>
            <a:r>
              <a:rPr lang="en-US" dirty="0" smtClean="0"/>
              <a:t> Images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Witness Protection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Sometimes the information in the image is hidden. 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Examine the image carefully using a graphics program.</a:t>
            </a:r>
          </a:p>
          <a:p>
            <a:pPr marL="0" indent="0" algn="ctr">
              <a:buNone/>
            </a:pPr>
            <a:r>
              <a:rPr lang="en-US" dirty="0" smtClean="0"/>
              <a:t>Adjust the brightness and contrast to search for hidden text.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604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“Hidden Clues” 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Text Incorporated </a:t>
            </a:r>
            <a:r>
              <a:rPr lang="en-US" i="1" dirty="0" smtClean="0"/>
              <a:t>Into</a:t>
            </a:r>
            <a:r>
              <a:rPr lang="en-US" dirty="0" smtClean="0"/>
              <a:t> Images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Witness Protection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RECOMMENDED: GIMP for Windows (Free)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260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“Hidden Clues” 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Text Imbedded In Image Code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Gators Don't Like Snakes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Copy the image to the desktop, then drag it into </a:t>
            </a:r>
            <a:r>
              <a:rPr lang="en-US" dirty="0" smtClean="0"/>
              <a:t>Notepad.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79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“Hidden Clues” 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Check The Source Code</a:t>
            </a:r>
          </a:p>
          <a:p>
            <a:endParaRPr lang="en-US" dirty="0" smtClean="0"/>
          </a:p>
          <a:p>
            <a:r>
              <a:rPr lang="en-US" dirty="0" smtClean="0"/>
              <a:t>“View Page Source” </a:t>
            </a:r>
          </a:p>
        </p:txBody>
      </p:sp>
    </p:spTree>
    <p:extLst>
      <p:ext uri="{BB962C8B-B14F-4D97-AF65-F5344CB8AC3E}">
        <p14:creationId xmlns:p14="http://schemas.microsoft.com/office/powerpoint/2010/main" val="395145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“Hidden Clues” 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Check The Source Code</a:t>
            </a:r>
          </a:p>
          <a:p>
            <a:endParaRPr lang="en-US" dirty="0" smtClean="0"/>
          </a:p>
          <a:p>
            <a:r>
              <a:rPr lang="en-US" dirty="0" smtClean="0"/>
              <a:t>“View Page Source” </a:t>
            </a:r>
          </a:p>
          <a:p>
            <a:pPr lvl="1"/>
            <a:r>
              <a:rPr lang="en-US" dirty="0" smtClean="0"/>
              <a:t>(often this is an option when you right-click on the page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556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“Hidden Clues” 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Check The Source Code</a:t>
            </a:r>
          </a:p>
          <a:p>
            <a:endParaRPr lang="en-US" dirty="0" smtClean="0"/>
          </a:p>
          <a:p>
            <a:r>
              <a:rPr lang="en-US" dirty="0" smtClean="0"/>
              <a:t>“View Page Source” </a:t>
            </a:r>
          </a:p>
          <a:p>
            <a:pPr lvl="1"/>
            <a:r>
              <a:rPr lang="en-US" dirty="0" smtClean="0"/>
              <a:t>(often this is an option when you right-click on the page)</a:t>
            </a:r>
          </a:p>
          <a:p>
            <a:r>
              <a:rPr lang="en-US" dirty="0" smtClean="0"/>
              <a:t>Search for </a:t>
            </a:r>
            <a:r>
              <a:rPr lang="en-US" b="1" dirty="0" err="1" smtClean="0"/>
              <a:t>UserSuppliedContent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95715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What is a Puzzle Cache?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911079"/>
          </a:xfrm>
        </p:spPr>
        <p:txBody>
          <a:bodyPr/>
          <a:lstStyle/>
          <a:p>
            <a:r>
              <a:rPr lang="en-US" dirty="0" smtClean="0"/>
              <a:t>Mystery Cache – a general catch-all name for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r>
              <a:rPr lang="en-US" dirty="0" smtClean="0"/>
              <a:t> Caches.</a:t>
            </a:r>
          </a:p>
          <a:p>
            <a:r>
              <a:rPr lang="en-US" b="1" dirty="0" smtClean="0"/>
              <a:t>Challenge Cache </a:t>
            </a:r>
            <a:r>
              <a:rPr lang="en-US" dirty="0" smtClean="0"/>
              <a:t>– a variation of Mystery Cache in which the </a:t>
            </a:r>
            <a:r>
              <a:rPr lang="en-US" dirty="0" err="1" smtClean="0"/>
              <a:t>cacher</a:t>
            </a:r>
            <a:r>
              <a:rPr lang="en-US" dirty="0" smtClean="0"/>
              <a:t> must meet some reasonable geocaching-related qualification.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5669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“Hidden Clues” 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Check The Source Code</a:t>
            </a:r>
          </a:p>
          <a:p>
            <a:endParaRPr lang="en-US" dirty="0" smtClean="0"/>
          </a:p>
          <a:p>
            <a:r>
              <a:rPr lang="en-US" dirty="0" smtClean="0"/>
              <a:t>“View Page Source” </a:t>
            </a:r>
          </a:p>
          <a:p>
            <a:pPr lvl="1"/>
            <a:r>
              <a:rPr lang="en-US" dirty="0" smtClean="0"/>
              <a:t>(often this is an option when you right-click on the page)</a:t>
            </a:r>
          </a:p>
          <a:p>
            <a:r>
              <a:rPr lang="en-US" dirty="0" smtClean="0"/>
              <a:t>Search for </a:t>
            </a:r>
            <a:r>
              <a:rPr lang="en-US" b="1" dirty="0" err="1" smtClean="0"/>
              <a:t>UserSuppliedContent</a:t>
            </a:r>
            <a:endParaRPr lang="en-US" b="1" dirty="0" smtClean="0"/>
          </a:p>
          <a:p>
            <a:pPr lvl="1"/>
            <a:r>
              <a:rPr lang="en-US" dirty="0" smtClean="0"/>
              <a:t>There are usually two such blocks, often </a:t>
            </a:r>
            <a:r>
              <a:rPr lang="en-US" dirty="0" smtClean="0"/>
              <a:t>adjacent.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231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“Hidden Clues” 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Check The Source Code</a:t>
            </a:r>
          </a:p>
          <a:p>
            <a:endParaRPr lang="en-US" dirty="0" smtClean="0"/>
          </a:p>
          <a:p>
            <a:r>
              <a:rPr lang="en-US" dirty="0" smtClean="0"/>
              <a:t>“View Page Source” </a:t>
            </a:r>
          </a:p>
          <a:p>
            <a:pPr lvl="1"/>
            <a:r>
              <a:rPr lang="en-US" dirty="0" smtClean="0"/>
              <a:t>(often this is an option when you right-click on the page)</a:t>
            </a:r>
          </a:p>
          <a:p>
            <a:r>
              <a:rPr lang="en-US" dirty="0" smtClean="0"/>
              <a:t>Search for </a:t>
            </a:r>
            <a:r>
              <a:rPr lang="en-US" b="1" dirty="0" err="1" smtClean="0"/>
              <a:t>UserSuppliedContent</a:t>
            </a:r>
            <a:endParaRPr lang="en-US" b="1" dirty="0" smtClean="0"/>
          </a:p>
          <a:p>
            <a:pPr lvl="1"/>
            <a:r>
              <a:rPr lang="en-US" dirty="0" smtClean="0"/>
              <a:t>There are usually two such blocks, often </a:t>
            </a:r>
            <a:r>
              <a:rPr lang="en-US" dirty="0" smtClean="0"/>
              <a:t>adjacent.</a:t>
            </a:r>
            <a:endParaRPr lang="en-US" dirty="0" smtClean="0"/>
          </a:p>
          <a:p>
            <a:r>
              <a:rPr lang="en-US" dirty="0" smtClean="0"/>
              <a:t>Examine Everything!</a:t>
            </a:r>
          </a:p>
        </p:txBody>
      </p:sp>
    </p:spTree>
    <p:extLst>
      <p:ext uri="{BB962C8B-B14F-4D97-AF65-F5344CB8AC3E}">
        <p14:creationId xmlns:p14="http://schemas.microsoft.com/office/powerpoint/2010/main" val="72477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“Hidden Clues” 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Check The Source Code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you check the source code, you’re looking at two regions: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99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“Hidden Clues” 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Check The Source Code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you check the source code, you’re looking at two regions: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800" b="1" dirty="0" smtClean="0"/>
              <a:t>Background</a:t>
            </a:r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3904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“Hidden Clues” 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Check The Source Code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you check the source code, you’re looking at two regions: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800" b="1" dirty="0" smtClean="0"/>
              <a:t>Background</a:t>
            </a:r>
          </a:p>
          <a:p>
            <a:pPr lvl="2"/>
            <a:r>
              <a:rPr lang="en-US" sz="2400" dirty="0" smtClean="0"/>
              <a:t>Check this even if you don’t see a background image on the page.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150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“Hidden Clues” 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Check The Source Code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you check the source code, you’re looking at two regions: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800" b="1" dirty="0" smtClean="0"/>
              <a:t>Background</a:t>
            </a:r>
          </a:p>
          <a:p>
            <a:pPr lvl="2"/>
            <a:r>
              <a:rPr lang="en-US" sz="2400" dirty="0" smtClean="0"/>
              <a:t>Check this even if you don’t see a background image on the page.</a:t>
            </a:r>
          </a:p>
          <a:p>
            <a:pPr lvl="1"/>
            <a:endParaRPr lang="en-US" sz="2800" dirty="0"/>
          </a:p>
          <a:p>
            <a:pPr lvl="1"/>
            <a:r>
              <a:rPr lang="en-US" sz="2800" b="1" dirty="0" err="1" smtClean="0"/>
              <a:t>UserSuppliedContent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89900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“Hidden Clues” 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Check The Source Code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you check the source code, you’re looking at two regions: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800" b="1" dirty="0" smtClean="0"/>
              <a:t>Background</a:t>
            </a:r>
          </a:p>
          <a:p>
            <a:pPr lvl="2"/>
            <a:r>
              <a:rPr lang="en-US" sz="2400" dirty="0" smtClean="0"/>
              <a:t>Check this even if you don’t see a background image on the page.</a:t>
            </a:r>
          </a:p>
          <a:p>
            <a:pPr lvl="1"/>
            <a:endParaRPr lang="en-US" sz="2800" dirty="0"/>
          </a:p>
          <a:p>
            <a:pPr lvl="1"/>
            <a:r>
              <a:rPr lang="en-US" sz="2800" b="1" dirty="0" err="1" smtClean="0"/>
              <a:t>UserSuppliedContent</a:t>
            </a:r>
            <a:endParaRPr lang="en-US" sz="2800" b="1" dirty="0" smtClean="0"/>
          </a:p>
          <a:p>
            <a:pPr lvl="2"/>
            <a:r>
              <a:rPr lang="en-US" sz="2400" dirty="0" smtClean="0"/>
              <a:t>Check </a:t>
            </a:r>
            <a:r>
              <a:rPr lang="en-US" sz="2400" i="1" dirty="0" smtClean="0"/>
              <a:t>everything</a:t>
            </a:r>
            <a:r>
              <a:rPr lang="en-US" sz="2400" dirty="0"/>
              <a:t> </a:t>
            </a:r>
            <a:r>
              <a:rPr lang="en-US" sz="2400" dirty="0" smtClean="0"/>
              <a:t>in this region!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3784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“Hidden Clues” 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Some crafty COs will hide information in the background images, </a:t>
            </a:r>
          </a:p>
          <a:p>
            <a:pPr marL="0" indent="0" algn="ctr">
              <a:buNone/>
            </a:pPr>
            <a:r>
              <a:rPr lang="en-US" dirty="0" smtClean="0"/>
              <a:t>or will even have a “white” background image </a:t>
            </a:r>
          </a:p>
          <a:p>
            <a:pPr marL="0" indent="0" algn="ctr">
              <a:buNone/>
            </a:pPr>
            <a:r>
              <a:rPr lang="en-US" dirty="0" smtClean="0"/>
              <a:t>with information imbedded within </a:t>
            </a:r>
            <a:r>
              <a:rPr lang="en-US" dirty="0" smtClean="0"/>
              <a:t>it.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716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“Hidden Clues” 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Sometimes it’s pretty obvious…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Joyride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Beware of distractors! </a:t>
            </a:r>
            <a:r>
              <a:rPr lang="en-US" i="1" dirty="0" smtClean="0"/>
              <a:t>Always</a:t>
            </a:r>
            <a:r>
              <a:rPr lang="en-US" dirty="0" smtClean="0"/>
              <a:t> check the source code!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EZ </a:t>
            </a:r>
            <a:r>
              <a:rPr lang="en-US" dirty="0">
                <a:hlinkClick r:id="rId3"/>
              </a:rPr>
              <a:t>Smiley #</a:t>
            </a:r>
            <a:r>
              <a:rPr lang="en-US" dirty="0" smtClean="0">
                <a:hlinkClick r:id="rId3"/>
              </a:rPr>
              <a:t>51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756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“Hidden Clues” 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Clues In The Source Code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>
                <a:hlinkClick r:id="rId2"/>
              </a:rPr>
              <a:t>Ultron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Hungry for a puzzle cache?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4"/>
              </a:rPr>
              <a:t>Sunny Duck-Duck Hunt</a:t>
            </a:r>
            <a:r>
              <a:rPr lang="en-US" dirty="0" smtClean="0"/>
              <a:t> (and others)</a:t>
            </a:r>
          </a:p>
        </p:txBody>
      </p:sp>
    </p:spTree>
    <p:extLst>
      <p:ext uri="{BB962C8B-B14F-4D97-AF65-F5344CB8AC3E}">
        <p14:creationId xmlns:p14="http://schemas.microsoft.com/office/powerpoint/2010/main" val="213988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What is a Puzzle Cache?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911079"/>
          </a:xfrm>
        </p:spPr>
        <p:txBody>
          <a:bodyPr/>
          <a:lstStyle/>
          <a:p>
            <a:r>
              <a:rPr lang="en-US" dirty="0" smtClean="0"/>
              <a:t>Mystery Cache – a general catch-all name for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r>
              <a:rPr lang="en-US" dirty="0" smtClean="0"/>
              <a:t> Caches.</a:t>
            </a:r>
          </a:p>
          <a:p>
            <a:r>
              <a:rPr lang="en-US" dirty="0" smtClean="0"/>
              <a:t>Challenge Cache – a variation of Mystery Cache in which the </a:t>
            </a:r>
            <a:r>
              <a:rPr lang="en-US" dirty="0" err="1" smtClean="0"/>
              <a:t>cacher</a:t>
            </a:r>
            <a:r>
              <a:rPr lang="en-US" dirty="0" smtClean="0"/>
              <a:t> must meet some reasonable geocaching-related qualification.</a:t>
            </a:r>
          </a:p>
          <a:p>
            <a:r>
              <a:rPr lang="en-US" b="1" dirty="0" smtClean="0"/>
              <a:t>Beacon Cache </a:t>
            </a:r>
            <a:r>
              <a:rPr lang="en-US" dirty="0" smtClean="0"/>
              <a:t>– utilizes a wireless beacon that transmits a brief message that is used to find the cache.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00122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“Hidden Clues” 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Crafty COs will make clues a part of the actual HTML!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Grey Matter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494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“Hidden Clues” 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Some puzzles have hyperlinks that are difficult to </a:t>
            </a:r>
            <a:r>
              <a:rPr lang="en-US" dirty="0" smtClean="0"/>
              <a:t>locate </a:t>
            </a:r>
            <a:r>
              <a:rPr lang="en-US" dirty="0" smtClean="0"/>
              <a:t>from the page; check the source code to locate </a:t>
            </a:r>
            <a:r>
              <a:rPr lang="en-US" dirty="0" smtClean="0"/>
              <a:t>these.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The Gray Code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UCO History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109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“Hidden Clues” 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Watch for linked files that have different names than the </a:t>
            </a:r>
            <a:r>
              <a:rPr lang="en-US" dirty="0" smtClean="0"/>
              <a:t>original!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Tunnel Vision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670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“Hidden Clues” Puzzles</a:t>
            </a:r>
            <a:endParaRPr lang="en-US" sz="6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925" y="1690688"/>
            <a:ext cx="10515600" cy="4911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This is your final exam.</a:t>
            </a:r>
          </a:p>
          <a:p>
            <a:pPr marL="0" indent="0" algn="ctr">
              <a:buNone/>
            </a:pPr>
            <a:r>
              <a:rPr lang="en-US" dirty="0" smtClean="0"/>
              <a:t>Can you eliminate the distractors and find the puzzle?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What Lies Beneath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990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How To Puzzle Cache</a:t>
            </a:r>
            <a:r>
              <a:rPr lang="en-US" dirty="0" smtClean="0"/>
              <a:t> by Cully Long </a:t>
            </a:r>
          </a:p>
          <a:p>
            <a:endParaRPr lang="en-US" i="1" dirty="0"/>
          </a:p>
          <a:p>
            <a:pPr marL="0" indent="0">
              <a:buNone/>
            </a:pPr>
            <a:endParaRPr lang="en-US" i="1" dirty="0"/>
          </a:p>
        </p:txBody>
      </p:sp>
      <p:pic>
        <p:nvPicPr>
          <p:cNvPr id="1028" name="Picture 4" descr="https://images-na.ssl-images-amazon.com/images/I/51B33Nftw2L._SX258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266" y="2638128"/>
            <a:ext cx="2476500" cy="32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344085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185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What is a Puzzle Cache?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911079"/>
          </a:xfrm>
        </p:spPr>
        <p:txBody>
          <a:bodyPr/>
          <a:lstStyle/>
          <a:p>
            <a:r>
              <a:rPr lang="en-US" dirty="0" smtClean="0"/>
              <a:t>Mystery Cache – a general catch-all name for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r>
              <a:rPr lang="en-US" dirty="0" smtClean="0"/>
              <a:t> Caches.</a:t>
            </a:r>
          </a:p>
          <a:p>
            <a:r>
              <a:rPr lang="en-US" dirty="0" smtClean="0"/>
              <a:t>Challenge Cache – a variation of Mystery Cache in which the </a:t>
            </a:r>
            <a:r>
              <a:rPr lang="en-US" dirty="0" err="1" smtClean="0"/>
              <a:t>cacher</a:t>
            </a:r>
            <a:r>
              <a:rPr lang="en-US" dirty="0" smtClean="0"/>
              <a:t> must meet some reasonable geocaching-related qualification.</a:t>
            </a:r>
          </a:p>
          <a:p>
            <a:r>
              <a:rPr lang="en-US" dirty="0" smtClean="0"/>
              <a:t>Beacon Cache – utilizes a wireless beacon that transmits a brief message that is used to find the cache.</a:t>
            </a:r>
          </a:p>
          <a:p>
            <a:r>
              <a:rPr lang="en-US" b="1" dirty="0" smtClean="0"/>
              <a:t>Bonus Cache </a:t>
            </a:r>
            <a:r>
              <a:rPr lang="en-US" dirty="0" smtClean="0"/>
              <a:t>– found by gathering clues from other caches.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27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What is a Puzzle Cache?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911079"/>
          </a:xfrm>
        </p:spPr>
        <p:txBody>
          <a:bodyPr/>
          <a:lstStyle/>
          <a:p>
            <a:r>
              <a:rPr lang="en-US" dirty="0" smtClean="0"/>
              <a:t>Mystery Cache – a general catch-all name for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r>
              <a:rPr lang="en-US" dirty="0" smtClean="0"/>
              <a:t> Caches.</a:t>
            </a:r>
          </a:p>
          <a:p>
            <a:r>
              <a:rPr lang="en-US" dirty="0" smtClean="0"/>
              <a:t>Challenge Cache – a variation of Mystery Cache in which the </a:t>
            </a:r>
            <a:r>
              <a:rPr lang="en-US" dirty="0" err="1" smtClean="0"/>
              <a:t>cacher</a:t>
            </a:r>
            <a:r>
              <a:rPr lang="en-US" dirty="0" smtClean="0"/>
              <a:t> must meet some reasonable geocaching-related qualification.</a:t>
            </a:r>
          </a:p>
          <a:p>
            <a:r>
              <a:rPr lang="en-US" dirty="0" smtClean="0"/>
              <a:t>Beacon Cache – utilizes a wireless beacon that transmits a brief message that is used to find the cache.</a:t>
            </a:r>
          </a:p>
          <a:p>
            <a:r>
              <a:rPr lang="en-US" dirty="0" smtClean="0"/>
              <a:t>Bonus Cache – found by gathering clues from other caches.</a:t>
            </a:r>
          </a:p>
          <a:p>
            <a:r>
              <a:rPr lang="en-US" b="1" dirty="0" smtClean="0"/>
              <a:t>Night Cache </a:t>
            </a:r>
            <a:r>
              <a:rPr lang="en-US" dirty="0" smtClean="0"/>
              <a:t>– designed to be found at night, often by placing reflectors or hints readable by UV light.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367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What is a Puzzle Cache?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911079"/>
          </a:xfrm>
        </p:spPr>
        <p:txBody>
          <a:bodyPr>
            <a:normAutofit/>
          </a:bodyPr>
          <a:lstStyle/>
          <a:p>
            <a:r>
              <a:rPr lang="en-US" dirty="0" smtClean="0"/>
              <a:t>Mystery Cache – a general catch-all name for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r>
              <a:rPr lang="en-US" dirty="0" smtClean="0"/>
              <a:t> Caches.</a:t>
            </a:r>
          </a:p>
          <a:p>
            <a:r>
              <a:rPr lang="en-US" dirty="0" smtClean="0"/>
              <a:t>Challenge Cache – a variation of Mystery Cache in which the </a:t>
            </a:r>
            <a:r>
              <a:rPr lang="en-US" dirty="0" err="1" smtClean="0"/>
              <a:t>cacher</a:t>
            </a:r>
            <a:r>
              <a:rPr lang="en-US" dirty="0" smtClean="0"/>
              <a:t> must meet some reasonable geocaching-related qualification.</a:t>
            </a:r>
          </a:p>
          <a:p>
            <a:r>
              <a:rPr lang="en-US" dirty="0" smtClean="0"/>
              <a:t>Beacon Cache – utilizes a wireless beacon that transmits a brief message that is used to find the cache.</a:t>
            </a:r>
          </a:p>
          <a:p>
            <a:r>
              <a:rPr lang="en-US" dirty="0" smtClean="0"/>
              <a:t>Bonus Cache – found by gathering clues from other caches.</a:t>
            </a:r>
          </a:p>
          <a:p>
            <a:r>
              <a:rPr lang="en-US" dirty="0" smtClean="0"/>
              <a:t>Night Cache – designed to be found at night, usually by placing reflectors or placing hints readable by UV light. </a:t>
            </a:r>
          </a:p>
          <a:p>
            <a:r>
              <a:rPr lang="en-US" b="1" dirty="0" smtClean="0"/>
              <a:t>Tunnel Crawl </a:t>
            </a:r>
            <a:r>
              <a:rPr lang="en-US" dirty="0" smtClean="0"/>
              <a:t>– the posted cords are at the entrance…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846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</TotalTime>
  <Words>1962</Words>
  <Application>Microsoft Office PowerPoint</Application>
  <PresentationFormat>Widescreen</PresentationFormat>
  <Paragraphs>375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0" baseType="lpstr">
      <vt:lpstr>Arial</vt:lpstr>
      <vt:lpstr>Arial Black</vt:lpstr>
      <vt:lpstr>Calibri</vt:lpstr>
      <vt:lpstr>Calibri Light</vt:lpstr>
      <vt:lpstr>Office Theme</vt:lpstr>
      <vt:lpstr>  Puzzled By  Puzzle Caches?</vt:lpstr>
      <vt:lpstr>What is a Puzzle Cache?</vt:lpstr>
      <vt:lpstr>What is a Puzzle Cache?</vt:lpstr>
      <vt:lpstr>What is a Puzzle Cache?</vt:lpstr>
      <vt:lpstr>What is a Puzzle Cache?</vt:lpstr>
      <vt:lpstr>What is a Puzzle Cache?</vt:lpstr>
      <vt:lpstr>What is a Puzzle Cache?</vt:lpstr>
      <vt:lpstr>What is a Puzzle Cache?</vt:lpstr>
      <vt:lpstr>What is a Puzzle Cache?</vt:lpstr>
      <vt:lpstr>What is a Puzzle Cache?</vt:lpstr>
      <vt:lpstr>Puzzle Caches</vt:lpstr>
      <vt:lpstr>Puzzle Caches</vt:lpstr>
      <vt:lpstr>Puzzle Caches</vt:lpstr>
      <vt:lpstr>Puzzle Caches</vt:lpstr>
      <vt:lpstr>Puzzle Caches</vt:lpstr>
      <vt:lpstr>Puzzle Caches</vt:lpstr>
      <vt:lpstr>The Puzzle Cache Clue Checklist</vt:lpstr>
      <vt:lpstr>“In Plain Sight” Puzzles</vt:lpstr>
      <vt:lpstr>“In Plain Sight” Puzzles</vt:lpstr>
      <vt:lpstr>“In Plain Sight” Puzzles</vt:lpstr>
      <vt:lpstr>“In Plain Sight” Puzzles</vt:lpstr>
      <vt:lpstr>“In Plain Sight” Puzzles</vt:lpstr>
      <vt:lpstr>“In Plain Sight” Puzzles</vt:lpstr>
      <vt:lpstr>“In Plain Sight” Puzzles</vt:lpstr>
      <vt:lpstr>“In Plain Sight” Puzzles</vt:lpstr>
      <vt:lpstr>“In Plain Sight” Puzzles</vt:lpstr>
      <vt:lpstr>“In Plain Sight” Puzzles</vt:lpstr>
      <vt:lpstr>“In Plain Sight” Puzzles</vt:lpstr>
      <vt:lpstr>“In Plain Sight” Puzzles</vt:lpstr>
      <vt:lpstr>“In Plain Sight” Puzzles</vt:lpstr>
      <vt:lpstr>“In Plain Sight” Puzzles</vt:lpstr>
      <vt:lpstr>“In Plain Sight” Puzzles</vt:lpstr>
      <vt:lpstr>“In Plain Sight” Puzzles</vt:lpstr>
      <vt:lpstr>“In Plain Sight” Puzzles</vt:lpstr>
      <vt:lpstr>“In Plain Sight” Puzzles</vt:lpstr>
      <vt:lpstr>“In Plain Sight” Puzzles</vt:lpstr>
      <vt:lpstr>“In Plain Sight” Puzzles</vt:lpstr>
      <vt:lpstr>“In Plain Sight” Puzzles</vt:lpstr>
      <vt:lpstr>QUIZ</vt:lpstr>
      <vt:lpstr>“Hidden Clues” Puzzles</vt:lpstr>
      <vt:lpstr>“Hidden Clues” Puzzles</vt:lpstr>
      <vt:lpstr>“Hidden Clues” Puzzles</vt:lpstr>
      <vt:lpstr>“Hidden Clues” Puzzles</vt:lpstr>
      <vt:lpstr>“Hidden Clues” Puzzles</vt:lpstr>
      <vt:lpstr>“Hidden Clues” Puzzles</vt:lpstr>
      <vt:lpstr>“Hidden Clues” Puzzles</vt:lpstr>
      <vt:lpstr>“Hidden Clues” Puzzles</vt:lpstr>
      <vt:lpstr>“Hidden Clues” Puzzles</vt:lpstr>
      <vt:lpstr>“Hidden Clues” Puzzles</vt:lpstr>
      <vt:lpstr>“Hidden Clues” Puzzles</vt:lpstr>
      <vt:lpstr>“Hidden Clues” Puzzles</vt:lpstr>
      <vt:lpstr>“Hidden Clues” Puzzles</vt:lpstr>
      <vt:lpstr>“Hidden Clues” Puzzles</vt:lpstr>
      <vt:lpstr>“Hidden Clues” Puzzles</vt:lpstr>
      <vt:lpstr>“Hidden Clues” Puzzles</vt:lpstr>
      <vt:lpstr>“Hidden Clues” Puzzles</vt:lpstr>
      <vt:lpstr>“Hidden Clues” Puzzles</vt:lpstr>
      <vt:lpstr>“Hidden Clues” Puzzles</vt:lpstr>
      <vt:lpstr>“Hidden Clues” Puzzles</vt:lpstr>
      <vt:lpstr>“Hidden Clues” Puzzles</vt:lpstr>
      <vt:lpstr>“Hidden Clues” Puzzles</vt:lpstr>
      <vt:lpstr>“Hidden Clues” Puzzles</vt:lpstr>
      <vt:lpstr>“Hidden Clues” Puzzles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Puzzled By  Puzzle Caches?</dc:title>
  <dc:creator>313</dc:creator>
  <cp:lastModifiedBy>313</cp:lastModifiedBy>
  <cp:revision>67</cp:revision>
  <dcterms:created xsi:type="dcterms:W3CDTF">2016-10-12T14:54:40Z</dcterms:created>
  <dcterms:modified xsi:type="dcterms:W3CDTF">2017-10-28T14:36:45Z</dcterms:modified>
</cp:coreProperties>
</file>